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4888"/>
    <a:srgbClr val="E3A1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5740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99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97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802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5890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614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792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78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606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694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179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1BEF0D-F0BB-DE4B-95CE-6DB70DBA9567}" type="datetimeFigureOut">
              <a:rPr lang="en-US" smtClean="0"/>
              <a:pPr/>
              <a:t>11/12/2018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852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Communicatie	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4</a:t>
            </a:r>
            <a:r>
              <a:rPr lang="nl-NL" baseline="30000" dirty="0" smtClean="0"/>
              <a:t>e</a:t>
            </a:r>
            <a:r>
              <a:rPr lang="nl-NL" dirty="0" smtClean="0"/>
              <a:t> les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196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Bezig met </a:t>
            </a:r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28800" y="2428352"/>
            <a:ext cx="8534400" cy="3048001"/>
          </a:xfrm>
        </p:spPr>
        <p:txBody>
          <a:bodyPr>
            <a:normAutofit/>
          </a:bodyPr>
          <a:lstStyle/>
          <a:p>
            <a:r>
              <a:rPr lang="nl-NL" dirty="0" smtClean="0"/>
              <a:t>Maak de opdrachten van </a:t>
            </a:r>
            <a:r>
              <a:rPr lang="nl-NL" dirty="0" err="1" smtClean="0"/>
              <a:t>Angerenstein</a:t>
            </a:r>
            <a:r>
              <a:rPr lang="nl-NL" dirty="0" smtClean="0"/>
              <a:t> opdracht 3, 4 en </a:t>
            </a:r>
            <a:r>
              <a:rPr lang="nl-NL" dirty="0" smtClean="0"/>
              <a:t>5</a:t>
            </a:r>
          </a:p>
          <a:p>
            <a:pPr marL="0" indent="0">
              <a:buNone/>
            </a:pPr>
            <a:r>
              <a:rPr lang="nl-NL" dirty="0" smtClean="0"/>
              <a:t>Daarna met elkaar bespreken 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1087" y="3580878"/>
            <a:ext cx="2409825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19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 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/>
          </a:p>
          <a:p>
            <a:r>
              <a:rPr lang="nl-NL" dirty="0"/>
              <a:t>Terug blik vorige week</a:t>
            </a:r>
          </a:p>
          <a:p>
            <a:r>
              <a:rPr lang="nl-NL" dirty="0"/>
              <a:t>Metacommunicatie</a:t>
            </a:r>
          </a:p>
          <a:p>
            <a:r>
              <a:rPr lang="nl-NL" dirty="0"/>
              <a:t>Inhoudsniveau en betrekkingsniveau</a:t>
            </a:r>
          </a:p>
          <a:p>
            <a:r>
              <a:rPr lang="nl-NL" dirty="0"/>
              <a:t>Gelijkwaardigheid en </a:t>
            </a:r>
            <a:r>
              <a:rPr lang="nl-NL" dirty="0" smtClean="0"/>
              <a:t>ongelijkwaardigheid</a:t>
            </a:r>
          </a:p>
          <a:p>
            <a:r>
              <a:rPr lang="nl-NL" dirty="0" smtClean="0"/>
              <a:t>Werken aan opdrachten</a:t>
            </a:r>
            <a:endParaRPr lang="nl-NL" dirty="0"/>
          </a:p>
          <a:p>
            <a:r>
              <a:rPr lang="nl-NL" dirty="0" smtClean="0"/>
              <a:t>Vooruit </a:t>
            </a:r>
            <a:r>
              <a:rPr lang="nl-NL" dirty="0"/>
              <a:t>blik volgende week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861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 blik vorige week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/>
          </a:p>
          <a:p>
            <a:r>
              <a:rPr lang="nl-NL" dirty="0" smtClean="0"/>
              <a:t>Wat </a:t>
            </a:r>
            <a:r>
              <a:rPr lang="nl-NL" dirty="0"/>
              <a:t>zijn kernkwadranten/kernkwaliteiten?</a:t>
            </a:r>
          </a:p>
          <a:p>
            <a:r>
              <a:rPr lang="nl-NL" dirty="0"/>
              <a:t>Wat is het doel van </a:t>
            </a:r>
            <a:r>
              <a:rPr lang="nl-NL" dirty="0" smtClean="0"/>
              <a:t>kernkwaliteiten?</a:t>
            </a:r>
          </a:p>
          <a:p>
            <a:r>
              <a:rPr lang="nl-NL" dirty="0" smtClean="0"/>
              <a:t>Wat voor feedback heb je gekregen?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9546" y="228600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73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Meta communicatie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r>
              <a:rPr lang="nl-NL" dirty="0"/>
              <a:t>‘Communiceren over communicatie’</a:t>
            </a:r>
          </a:p>
          <a:p>
            <a:r>
              <a:rPr lang="nl-NL" dirty="0"/>
              <a:t>Het doel van metacommunicatie is om het gesprek beter te laten verlopen</a:t>
            </a:r>
          </a:p>
          <a:p>
            <a:endParaRPr lang="nl-NL" dirty="0"/>
          </a:p>
          <a:p>
            <a:r>
              <a:rPr lang="nl-NL" dirty="0" smtClean="0"/>
              <a:t>Opdracht: oefen in tweetallen  Metacommunicatie</a:t>
            </a:r>
          </a:p>
          <a:p>
            <a:r>
              <a:rPr lang="nl-NL" dirty="0" smtClean="0"/>
              <a:t>De één is de begeleider en de anders is de cliënt, daarna rollen wisselen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188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Inhoud- en betrekkingsniveau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nl-NL" sz="2000" b="1" dirty="0"/>
              <a:t>Inhoudelijk </a:t>
            </a:r>
            <a:r>
              <a:rPr lang="nl-NL" sz="2000" b="1" dirty="0" smtClean="0"/>
              <a:t>niveau: </a:t>
            </a:r>
            <a:r>
              <a:rPr lang="nl-NL" sz="2000" dirty="0" smtClean="0"/>
              <a:t>Inhoudelijke </a:t>
            </a:r>
            <a:r>
              <a:rPr lang="nl-NL" sz="2000" dirty="0"/>
              <a:t>feiten, wat je daadwerkelijk </a:t>
            </a:r>
            <a:r>
              <a:rPr lang="nl-NL" sz="2000" dirty="0" smtClean="0"/>
              <a:t>zegt., Het </a:t>
            </a:r>
            <a:r>
              <a:rPr lang="nl-NL" sz="2000" dirty="0"/>
              <a:t>onderwerp van je </a:t>
            </a:r>
            <a:r>
              <a:rPr lang="nl-NL" sz="2000" dirty="0" smtClean="0"/>
              <a:t>gesprek</a:t>
            </a:r>
          </a:p>
          <a:p>
            <a:pPr marL="0" indent="0">
              <a:buNone/>
            </a:pPr>
            <a:endParaRPr lang="nl-NL" sz="2000" dirty="0" smtClean="0"/>
          </a:p>
          <a:p>
            <a:pPr marL="0" indent="0">
              <a:buNone/>
            </a:pPr>
            <a:r>
              <a:rPr lang="nl-NL" sz="2000" b="1" dirty="0" smtClean="0"/>
              <a:t>Betrekkingsniveau: </a:t>
            </a:r>
            <a:r>
              <a:rPr lang="nl-NL" sz="2000" dirty="0" smtClean="0"/>
              <a:t>Hoe </a:t>
            </a:r>
            <a:r>
              <a:rPr lang="nl-NL" sz="2000" dirty="0"/>
              <a:t>je het contact beleefd. Vaak non-verbaal in </a:t>
            </a:r>
            <a:r>
              <a:rPr lang="nl-NL" sz="2000" dirty="0" smtClean="0"/>
              <a:t>gedrag. </a:t>
            </a:r>
            <a:r>
              <a:rPr lang="nl-NL" sz="2000" dirty="0"/>
              <a:t>h</a:t>
            </a:r>
            <a:r>
              <a:rPr lang="nl-NL" sz="2000" dirty="0" smtClean="0"/>
              <a:t>oe </a:t>
            </a:r>
            <a:r>
              <a:rPr lang="nl-NL" sz="2000" dirty="0"/>
              <a:t>je kijkt, hoe hard je spreekt, welke houding of gebaren.</a:t>
            </a:r>
          </a:p>
          <a:p>
            <a:pPr marL="0" indent="0">
              <a:buNone/>
            </a:pPr>
            <a:endParaRPr lang="nl-NL" sz="1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nl-NL" sz="1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08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Verschillen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Het betrekkingsniveau laat zien hoe de inhoud van de boodschap opgevat zou moeten worden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‘goed zo’ (lachend, duim omhoog)</a:t>
            </a:r>
          </a:p>
          <a:p>
            <a:pPr marL="0" indent="0">
              <a:buNone/>
            </a:pPr>
            <a:r>
              <a:rPr lang="nl-NL" dirty="0"/>
              <a:t>‘goed zo’ (snauwend, geïrriteerd)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Inhoudsniveau is gelijk, betrekkingsniveau is verschillend.</a:t>
            </a:r>
          </a:p>
        </p:txBody>
      </p:sp>
    </p:spTree>
    <p:extLst>
      <p:ext uri="{BB962C8B-B14F-4D97-AF65-F5344CB8AC3E}">
        <p14:creationId xmlns:p14="http://schemas.microsoft.com/office/powerpoint/2010/main" val="222199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Verwarring van inhoud en </a:t>
            </a:r>
            <a:r>
              <a:rPr lang="nl-NL" dirty="0" smtClean="0"/>
              <a:t>betrekking</a:t>
            </a:r>
            <a:endParaRPr lang="nl-NL" dirty="0"/>
          </a:p>
          <a:p>
            <a:r>
              <a:rPr lang="nl-NL" dirty="0"/>
              <a:t>Metacommunicatie als oplossing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‘</a:t>
            </a:r>
            <a:r>
              <a:rPr lang="nl-NL" dirty="0"/>
              <a:t>We zijn het er niet over eens, jij vindt dat jij mag kiezen en ik </a:t>
            </a:r>
            <a:r>
              <a:rPr lang="nl-NL" dirty="0" smtClean="0"/>
              <a:t>vind </a:t>
            </a:r>
            <a:r>
              <a:rPr lang="nl-NL" dirty="0"/>
              <a:t>dat ik mag kiezen. Hoe lossen we het nu op?</a:t>
            </a:r>
          </a:p>
        </p:txBody>
      </p:sp>
    </p:spTree>
    <p:extLst>
      <p:ext uri="{BB962C8B-B14F-4D97-AF65-F5344CB8AC3E}">
        <p14:creationId xmlns:p14="http://schemas.microsoft.com/office/powerpoint/2010/main" val="103789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Gelijkwaardig of ongelijkwaardig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rgbClr val="C00000"/>
                </a:solidFill>
              </a:rPr>
              <a:t>Gelijkwaardig </a:t>
            </a:r>
            <a:r>
              <a:rPr lang="nl-NL" dirty="0"/>
              <a:t>= Beide even hoge </a:t>
            </a:r>
            <a:r>
              <a:rPr lang="nl-NL" dirty="0" smtClean="0"/>
              <a:t>status</a:t>
            </a:r>
            <a:endParaRPr lang="nl-NL" dirty="0"/>
          </a:p>
          <a:p>
            <a:r>
              <a:rPr lang="nl-NL" dirty="0">
                <a:solidFill>
                  <a:srgbClr val="C00000"/>
                </a:solidFill>
              </a:rPr>
              <a:t>Ongelijkwaardig </a:t>
            </a:r>
            <a:r>
              <a:rPr lang="nl-NL" dirty="0"/>
              <a:t>= een heeft hogere </a:t>
            </a:r>
            <a:r>
              <a:rPr lang="nl-NL" dirty="0" smtClean="0"/>
              <a:t>positie</a:t>
            </a:r>
            <a:endParaRPr lang="nl-NL" dirty="0"/>
          </a:p>
          <a:p>
            <a:r>
              <a:rPr lang="nl-NL" dirty="0">
                <a:solidFill>
                  <a:srgbClr val="C00000"/>
                </a:solidFill>
              </a:rPr>
              <a:t>Passende communicatie </a:t>
            </a:r>
            <a:r>
              <a:rPr lang="nl-NL" dirty="0"/>
              <a:t>= afstemmen op </a:t>
            </a:r>
            <a:r>
              <a:rPr lang="nl-NL" dirty="0" smtClean="0"/>
              <a:t>positie</a:t>
            </a:r>
            <a:endParaRPr lang="nl-NL" dirty="0"/>
          </a:p>
          <a:p>
            <a:r>
              <a:rPr lang="nl-NL" dirty="0"/>
              <a:t>Beleving van communicatie is verschillend</a:t>
            </a:r>
          </a:p>
          <a:p>
            <a:r>
              <a:rPr lang="nl-NL" dirty="0" smtClean="0">
                <a:solidFill>
                  <a:srgbClr val="C00000"/>
                </a:solidFill>
              </a:rPr>
              <a:t>Hoe </a:t>
            </a:r>
            <a:r>
              <a:rPr lang="nl-NL" dirty="0">
                <a:solidFill>
                  <a:srgbClr val="C00000"/>
                </a:solidFill>
              </a:rPr>
              <a:t>weet je of een relatie gelijkwaardig of ongelijkwaardig is?</a:t>
            </a:r>
          </a:p>
          <a:p>
            <a:pPr marL="0" indent="0">
              <a:buNone/>
            </a:pPr>
            <a:r>
              <a:rPr lang="nl-NL" dirty="0"/>
              <a:t>Je weet nooit zeker of iemand de relatie hetzelfde beleeft. Het is handig je daarvan bewust te zijn. Hoe kun je hier achter komen?</a:t>
            </a:r>
          </a:p>
        </p:txBody>
      </p:sp>
    </p:spTree>
    <p:extLst>
      <p:ext uri="{BB962C8B-B14F-4D97-AF65-F5344CB8AC3E}">
        <p14:creationId xmlns:p14="http://schemas.microsoft.com/office/powerpoint/2010/main" val="312394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C00000"/>
                </a:solidFill>
              </a:rPr>
              <a:t>CASUS LEZEN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dirty="0">
                <a:solidFill>
                  <a:schemeClr val="tx1"/>
                </a:solidFill>
              </a:rPr>
              <a:t>Lees de casus over Mieke en Bianca </a:t>
            </a:r>
            <a:r>
              <a:rPr lang="nl-NL" sz="2800" dirty="0" smtClean="0">
                <a:solidFill>
                  <a:schemeClr val="tx1"/>
                </a:solidFill>
              </a:rPr>
              <a:t>thema 15 </a:t>
            </a:r>
            <a:r>
              <a:rPr lang="nl-NL" sz="2800" dirty="0" err="1" smtClean="0">
                <a:solidFill>
                  <a:schemeClr val="tx1"/>
                </a:solidFill>
              </a:rPr>
              <a:t>blz</a:t>
            </a:r>
            <a:r>
              <a:rPr lang="nl-NL" sz="2800" dirty="0" smtClean="0">
                <a:solidFill>
                  <a:schemeClr val="tx1"/>
                </a:solidFill>
              </a:rPr>
              <a:t> 305 (SW401)</a:t>
            </a:r>
          </a:p>
          <a:p>
            <a:r>
              <a:rPr lang="nl-NL" sz="2800" dirty="0" smtClean="0">
                <a:solidFill>
                  <a:schemeClr val="tx1"/>
                </a:solidFill>
              </a:rPr>
              <a:t>Bespreek met je buurman/buurvrouw wat je er van vindt</a:t>
            </a:r>
            <a:endParaRPr lang="nl-NL" sz="2800" dirty="0">
              <a:solidFill>
                <a:schemeClr val="tx1"/>
              </a:solidFill>
            </a:endParaRPr>
          </a:p>
          <a:p>
            <a:r>
              <a:rPr lang="nl-NL" sz="2800" dirty="0" smtClean="0">
                <a:solidFill>
                  <a:schemeClr val="tx1"/>
                </a:solidFill>
              </a:rPr>
              <a:t>Daarna klassikaal bespreken</a:t>
            </a:r>
          </a:p>
          <a:p>
            <a:r>
              <a:rPr lang="nl-NL" sz="2800" dirty="0" smtClean="0">
                <a:solidFill>
                  <a:schemeClr val="tx1"/>
                </a:solidFill>
              </a:rPr>
              <a:t>Iedereen onderbouwt zijn mening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780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667</TotalTime>
  <Words>325</Words>
  <Application>Microsoft Office PowerPoint</Application>
  <PresentationFormat>Breedbeeld</PresentationFormat>
  <Paragraphs>53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Tw Cen MT</vt:lpstr>
      <vt:lpstr>Tw Cen MT Condensed</vt:lpstr>
      <vt:lpstr>Wingdings 3</vt:lpstr>
      <vt:lpstr>Integraal</vt:lpstr>
      <vt:lpstr>Communicatie </vt:lpstr>
      <vt:lpstr>Les programma</vt:lpstr>
      <vt:lpstr>Terug blik vorige week</vt:lpstr>
      <vt:lpstr>Meta communicatie</vt:lpstr>
      <vt:lpstr>Inhoud- en betrekkingsniveau</vt:lpstr>
      <vt:lpstr>Verschillen</vt:lpstr>
      <vt:lpstr>PowerPoint-presentatie</vt:lpstr>
      <vt:lpstr>Gelijkwaardig of ongelijkwaardig</vt:lpstr>
      <vt:lpstr>CASUS LEZEN</vt:lpstr>
      <vt:lpstr>Bezig met opdrachten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Communicatie</dc:title>
  <dc:creator>Denise Dobber</dc:creator>
  <cp:lastModifiedBy>Lydia van Hes</cp:lastModifiedBy>
  <cp:revision>17</cp:revision>
  <dcterms:created xsi:type="dcterms:W3CDTF">2016-10-03T18:01:41Z</dcterms:created>
  <dcterms:modified xsi:type="dcterms:W3CDTF">2018-11-12T13:55:54Z</dcterms:modified>
</cp:coreProperties>
</file>